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444" r:id="rId3"/>
    <p:sldId id="434" r:id="rId4"/>
    <p:sldId id="469" r:id="rId5"/>
    <p:sldId id="470" r:id="rId6"/>
    <p:sldId id="471" r:id="rId7"/>
    <p:sldId id="472" r:id="rId8"/>
    <p:sldId id="313" r:id="rId9"/>
  </p:sldIdLst>
  <p:sldSz cx="12192000" cy="6858000"/>
  <p:notesSz cx="9144000" cy="6858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1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04192" initials="t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2982B6"/>
    <a:srgbClr val="2E75B6"/>
    <a:srgbClr val="EEEEEE"/>
    <a:srgbClr val="3F668D"/>
    <a:srgbClr val="757575"/>
    <a:srgbClr val="85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2" autoAdjust="0"/>
    <p:restoredTop sz="95274" autoAdjust="0"/>
  </p:normalViewPr>
  <p:slideViewPr>
    <p:cSldViewPr snapToObjects="1" showGuides="1">
      <p:cViewPr varScale="1">
        <p:scale>
          <a:sx n="86" d="100"/>
          <a:sy n="86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Objects="1" showGuides="1">
      <p:cViewPr varScale="1">
        <p:scale>
          <a:sx n="51" d="100"/>
          <a:sy n="51" d="100"/>
        </p:scale>
        <p:origin x="-2898" y="-84"/>
      </p:cViewPr>
      <p:guideLst>
        <p:guide orient="horz" pos="2151"/>
        <p:guide pos="29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334EE-EF6B-4C45-A695-1BE2DC3C0DAE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E25AA-993F-4362-BFBE-4DFEFEFB0E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02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8C0-E05E-46B2-A5C2-5ABBDE81B513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18E9B-4CD5-4A94-AAA7-1E76E9ABF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8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18E9B-4CD5-4A94-AAA7-1E76E9ABFE2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94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026A-EB96-4328-AEEA-CCCBCA10244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77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18E9B-4CD5-4A94-AAA7-1E76E9ABFE2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65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异常温度阈值范围：</a:t>
            </a:r>
            <a:r>
              <a:rPr lang="en-US" altLang="zh-CN"/>
              <a:t>30~45</a:t>
            </a:r>
            <a:r>
              <a:rPr lang="zh-CN" altLang="en-US"/>
              <a:t>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18E9B-4CD5-4A94-AAA7-1E76E9ABFE2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1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18E9B-4CD5-4A94-AAA7-1E76E9ABFE2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26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注：上报的记录为当前播放实况的出入记录。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18E9B-4CD5-4A94-AAA7-1E76E9ABFE2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91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18E9B-4CD5-4A94-AAA7-1E76E9ABFE2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16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434C-3952-4AF9-B8A5-FAF59321A86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83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星空背景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160" y="-5715"/>
            <a:ext cx="12202160" cy="6863080"/>
          </a:xfrm>
          <a:prstGeom prst="rect">
            <a:avLst/>
          </a:prstGeom>
        </p:spPr>
      </p:pic>
      <p:cxnSp>
        <p:nvCxnSpPr>
          <p:cNvPr id="36" name="直接连接符 35"/>
          <p:cNvCxnSpPr/>
          <p:nvPr userDrawn="1"/>
        </p:nvCxnSpPr>
        <p:spPr>
          <a:xfrm>
            <a:off x="57491" y="853531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 userDrawn="1"/>
        </p:nvGrpSpPr>
        <p:grpSpPr>
          <a:xfrm flipH="1">
            <a:off x="-12420" y="861366"/>
            <a:ext cx="2543175" cy="70391"/>
            <a:chOff x="6911145" y="6667274"/>
            <a:chExt cx="4984946" cy="78378"/>
          </a:xfrm>
        </p:grpSpPr>
        <p:sp>
          <p:nvSpPr>
            <p:cNvPr id="38" name="任意多边形 37"/>
            <p:cNvSpPr/>
            <p:nvPr/>
          </p:nvSpPr>
          <p:spPr>
            <a:xfrm flipH="1" flipV="1">
              <a:off x="10182596" y="6667274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 flipV="1">
              <a:off x="8909105" y="6667274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 flipV="1">
              <a:off x="8031615" y="6667274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 flipV="1">
              <a:off x="7658125" y="6667274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平行四边形 41"/>
            <p:cNvSpPr/>
            <p:nvPr/>
          </p:nvSpPr>
          <p:spPr>
            <a:xfrm flipH="1" flipV="1">
              <a:off x="7284635" y="6667274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平行四边形 42"/>
            <p:cNvSpPr/>
            <p:nvPr/>
          </p:nvSpPr>
          <p:spPr>
            <a:xfrm flipH="1" flipV="1">
              <a:off x="6911145" y="6667274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635"/>
            <a:ext cx="3787775" cy="3236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星空背景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160" y="-5715"/>
            <a:ext cx="12202160" cy="68630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D:\宇视\[年报、年册、PPT]\2019\汇报提纲PPT\pic\56d26bcff99d8df2e654828983137e0.jpg56d26bcff99d8df2e654828983137e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-510" y="0"/>
            <a:ext cx="12223750" cy="68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r="27431"/>
          <a:stretch>
            <a:fillRect/>
          </a:stretch>
        </p:blipFill>
        <p:spPr>
          <a:xfrm>
            <a:off x="-1" y="-13468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96907E2-C90A-49D6-A5B6-BA5BBA44002A}"/>
              </a:ext>
            </a:extLst>
          </p:cNvPr>
          <p:cNvSpPr/>
          <p:nvPr userDrawn="1"/>
        </p:nvSpPr>
        <p:spPr>
          <a:xfrm>
            <a:off x="263352" y="764704"/>
            <a:ext cx="3096344" cy="115212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3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7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8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摩洛哥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3020" y="-19050"/>
            <a:ext cx="12221210" cy="68745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F3269-A4F5-441A-83F3-4CF4FE125111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ECE6D-E922-436F-95F4-46E43E5BCE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  <p:sldLayoutId id="2147483658" r:id="rId6"/>
    <p:sldLayoutId id="2147483659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0" y="211855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marL="0" indent="0" algn="ctr">
              <a:buNone/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EZStation Access Control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63" y="416079"/>
            <a:ext cx="2221407" cy="4530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43950" y="4165556"/>
            <a:ext cx="1330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[V.202004]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513057" y="1201107"/>
            <a:ext cx="1714500" cy="585470"/>
          </a:xfrm>
          <a:prstGeom prst="hexagon">
            <a:avLst/>
          </a:prstGeom>
          <a:noFill/>
          <a:ln w="19050">
            <a:gradFill>
              <a:gsLst>
                <a:gs pos="0">
                  <a:srgbClr val="1CB1D4"/>
                </a:gs>
                <a:gs pos="100000">
                  <a:srgbClr val="2982B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rgbClr val="2E75B6"/>
                </a:solidFill>
                <a:cs typeface="+mn-ea"/>
                <a:sym typeface="+mn-lt"/>
              </a:rPr>
              <a:t>2020</a:t>
            </a:r>
            <a:endParaRPr lang="zh-CN" altLang="en-US" sz="3600" dirty="0">
              <a:solidFill>
                <a:srgbClr val="2E75B6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4703" y="3321288"/>
            <a:ext cx="46295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marL="0" indent="0" algn="ctr" fontAlgn="base">
              <a:buNone/>
            </a:pPr>
            <a:r>
              <a:rPr lang="en-US" altLang="zh-CN" sz="3000" noProof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Feature Introduction</a:t>
            </a:r>
            <a:endParaRPr lang="zh-CN" altLang="en-US" sz="3000" strike="noStrike" noProof="1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2"/>
          <p:cNvSpPr txBox="1"/>
          <p:nvPr/>
        </p:nvSpPr>
        <p:spPr>
          <a:xfrm>
            <a:off x="422835" y="241411"/>
            <a:ext cx="4012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100" dirty="0">
                <a:solidFill>
                  <a:srgbClr val="2982B6"/>
                </a:solidFill>
                <a:cs typeface="+mn-ea"/>
                <a:sym typeface="+mn-lt"/>
              </a:rPr>
              <a:t>Feature Overview</a:t>
            </a:r>
            <a:endParaRPr lang="zh-CN" altLang="en-US" sz="3200" b="1" spc="100" dirty="0">
              <a:solidFill>
                <a:srgbClr val="2982B6"/>
              </a:solidFill>
              <a:cs typeface="+mn-ea"/>
              <a:sym typeface="+mn-lt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604997"/>
              </p:ext>
            </p:extLst>
          </p:nvPr>
        </p:nvGraphicFramePr>
        <p:xfrm>
          <a:off x="1343472" y="842272"/>
          <a:ext cx="10081120" cy="5813068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243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Module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774" marR="11774" marT="117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Item</a:t>
                      </a:r>
                    </a:p>
                  </a:txBody>
                  <a:tcPr marL="11774" marR="11774" marT="1177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Device</a:t>
                      </a:r>
                      <a:r>
                        <a:rPr lang="en-US" altLang="zh-CN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management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774" marR="11774" marT="11774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</a:rPr>
                        <a:t>Connect and manage</a:t>
                      </a:r>
                      <a:r>
                        <a:rPr lang="en-US" altLang="zh-CN" sz="1600" u="none" strike="noStrike" baseline="0" dirty="0">
                          <a:effectLst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</a:rPr>
                        <a:t>access control devices(Filter devices, sync time, go to Web</a:t>
                      </a:r>
                      <a:r>
                        <a:rPr lang="en-US" altLang="zh-CN" sz="1600" u="none" strike="noStrike" baseline="0" dirty="0">
                          <a:effectLst/>
                        </a:rPr>
                        <a:t> interface</a:t>
                      </a:r>
                      <a:r>
                        <a:rPr lang="en-US" altLang="zh-CN" sz="1600" u="none" strike="noStrike" dirty="0">
                          <a:effectLst/>
                        </a:rPr>
                        <a:t>)</a:t>
                      </a:r>
                    </a:p>
                  </a:txBody>
                  <a:tcPr marL="11774" marR="11774" marT="1177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4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Client</a:t>
                      </a:r>
                      <a:r>
                        <a:rPr lang="en-US" altLang="zh-CN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configuration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774" marR="11774" marT="11774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</a:rPr>
                        <a:t>Mask detection, abnormal temperature detection configuration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774" marR="11774" marT="1177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4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</a:rPr>
                        <a:t>Access</a:t>
                      </a:r>
                      <a:r>
                        <a:rPr lang="en-US" altLang="zh-CN" sz="1800" b="1" u="none" strike="noStrike" baseline="0" dirty="0">
                          <a:effectLst/>
                        </a:rPr>
                        <a:t> control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　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774" marR="11774" marT="11774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Face</a:t>
                      </a:r>
                      <a:r>
                        <a:rPr lang="en-US" altLang="zh-CN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library management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Add/delete/edit face library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Add person info in batches or by importing file; delete/edit person</a:t>
                      </a:r>
                      <a:r>
                        <a:rPr lang="en-US" altLang="zh-CN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info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Import/export person</a:t>
                      </a:r>
                      <a:r>
                        <a:rPr lang="en-US" altLang="zh-CN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information, download template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Search person info by</a:t>
                      </a:r>
                      <a:r>
                        <a:rPr lang="en-US" altLang="zh-CN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name or ID No.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774" marR="11774" marT="1177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457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774" marR="11774" marT="11774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Realtime monitoring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Live view, open door remotely,</a:t>
                      </a:r>
                      <a:r>
                        <a:rPr lang="en-US" altLang="zh-CN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realtime pass-thru records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774" marR="11774" marT="1177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457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774" marR="11774" marT="11774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Entry/exit records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Search records</a:t>
                      </a:r>
                      <a:r>
                        <a:rPr lang="en-US" altLang="zh-CN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by set condition, export records, view original snapshot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774" marR="11774" marT="1177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4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Remarks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774" marR="11774" marT="11774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Face image requirement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10KB~500KB;</a:t>
                      </a:r>
                      <a:r>
                        <a:rPr lang="en-US" altLang="zh-CN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JPG format; within 1080P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774" marR="11774" marT="11774" marB="0" anchor="ctr"/>
                </a:tc>
                <a:extLst>
                  <a:ext uri="{0D108BD9-81ED-4DB2-BD59-A6C34878D82A}">
                    <a16:rowId xmlns:a16="http://schemas.microsoft.com/office/drawing/2014/main" val="117720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8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59"/>
          <p:cNvSpPr txBox="1"/>
          <p:nvPr/>
        </p:nvSpPr>
        <p:spPr>
          <a:xfrm>
            <a:off x="422835" y="241411"/>
            <a:ext cx="9842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spc="100" dirty="0">
                <a:solidFill>
                  <a:srgbClr val="2982B6"/>
                </a:solidFill>
                <a:cs typeface="+mn-ea"/>
                <a:sym typeface="+mn-lt"/>
              </a:rPr>
              <a:t>Device Management-Access Control Devices</a:t>
            </a:r>
            <a:endParaRPr lang="zh-CN" altLang="en-US" sz="3200" b="1" spc="100" dirty="0">
              <a:solidFill>
                <a:srgbClr val="2982B6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07368" y="1268760"/>
            <a:ext cx="10945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/>
              <a:t>Add/edit/configure/delete devices, access the Web page, sync device time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/>
              <a:t>Search and add online devices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2420888"/>
            <a:ext cx="7757914" cy="4149807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335360" y="1052736"/>
            <a:ext cx="473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982B6"/>
                </a:solidFill>
                <a:latin typeface="+mn-ea"/>
                <a:cs typeface="Arial" panose="020B0604020202020204" pitchFamily="34" charset="0"/>
              </a:rPr>
              <a:t>【Access control device management】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48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59"/>
          <p:cNvSpPr txBox="1"/>
          <p:nvPr/>
        </p:nvSpPr>
        <p:spPr>
          <a:xfrm>
            <a:off x="422835" y="241411"/>
            <a:ext cx="4634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100" dirty="0">
                <a:solidFill>
                  <a:srgbClr val="2982B6"/>
                </a:solidFill>
                <a:cs typeface="+mn-ea"/>
                <a:sym typeface="+mn-lt"/>
              </a:rPr>
              <a:t>Client Configuration</a:t>
            </a:r>
            <a:endParaRPr lang="zh-CN" altLang="en-US" sz="3200" b="1" spc="100" dirty="0">
              <a:solidFill>
                <a:srgbClr val="2982B6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744072" y="960750"/>
            <a:ext cx="5375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altLang="zh-CN" sz="16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/>
              <a:t>Enable mask detection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/>
              <a:t>Enable temperature detection, set abnormal temperature threshold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/>
              <a:t>Enable alarm sound</a:t>
            </a:r>
            <a:endParaRPr lang="zh-CN" altLang="en-US" sz="16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/>
              <a:t>Enable pop-up alarm window</a:t>
            </a:r>
          </a:p>
          <a:p>
            <a:pPr>
              <a:lnSpc>
                <a:spcPct val="200000"/>
              </a:lnSpc>
            </a:pPr>
            <a:r>
              <a:rPr lang="en-US" altLang="zh-CN" sz="1600" dirty="0"/>
              <a:t>     Pop-up window details: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57" y="2149494"/>
            <a:ext cx="6155003" cy="39856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2835" y="1303174"/>
            <a:ext cx="3171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982B6"/>
                </a:solidFill>
                <a:latin typeface="+mn-ea"/>
                <a:cs typeface="Arial" panose="020B0604020202020204" pitchFamily="34" charset="0"/>
              </a:rPr>
              <a:t>【 Alarm Configuration】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064" y="4365104"/>
            <a:ext cx="2160240" cy="22654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324810" y="5883052"/>
            <a:ext cx="266276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Name, face library, mask status, temperature and time are displayed in real time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5484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59"/>
          <p:cNvSpPr txBox="1"/>
          <p:nvPr/>
        </p:nvSpPr>
        <p:spPr>
          <a:xfrm>
            <a:off x="422835" y="241411"/>
            <a:ext cx="9251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100" dirty="0">
                <a:solidFill>
                  <a:srgbClr val="2982B6"/>
                </a:solidFill>
                <a:cs typeface="+mn-ea"/>
                <a:sym typeface="+mn-lt"/>
              </a:rPr>
              <a:t>Access Control-Face Library Management</a:t>
            </a:r>
            <a:endParaRPr lang="zh-CN" altLang="en-US" sz="3200" b="1" spc="100" dirty="0">
              <a:solidFill>
                <a:srgbClr val="2982B6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5360" y="1124744"/>
            <a:ext cx="11449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000" b="1" dirty="0">
                <a:solidFill>
                  <a:srgbClr val="2982B6"/>
                </a:solidFill>
                <a:latin typeface="+mn-ea"/>
                <a:cs typeface="Arial" panose="020B0604020202020204" pitchFamily="34" charset="0"/>
              </a:rPr>
              <a:t>【Face library management】 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 to 16 face libraries are supported for one access control device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1366826" y="4130943"/>
            <a:ext cx="1704837" cy="369332"/>
          </a:xfrm>
          <a:prstGeom prst="rect">
            <a:avLst/>
          </a:prstGeom>
          <a:solidFill>
            <a:srgbClr val="52C2DC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Face library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LYING IMPRESSION FID FEIZHAO    qq:1964271550"/>
          <p:cNvSpPr txBox="1"/>
          <p:nvPr/>
        </p:nvSpPr>
        <p:spPr>
          <a:xfrm>
            <a:off x="983432" y="4653136"/>
            <a:ext cx="2696224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Select device</a:t>
            </a: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add face library</a:t>
            </a: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Support editing face library</a:t>
            </a: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Support deleting face library</a:t>
            </a: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4439816" y="4653136"/>
            <a:ext cx="7488832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Search person by name, ID No.</a:t>
            </a:r>
          </a:p>
          <a:p>
            <a:pPr font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person info in batches or by importing file; Import/export person information, download template</a:t>
            </a:r>
          </a:p>
          <a:p>
            <a:pPr fontAlgn="ctr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Edit/ delete person info</a:t>
            </a: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 info display mode: List or Image</a:t>
            </a: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 info includes: name, person ID, ID type, ID No., remarks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LYING IMPRESSION FID FEIZHAO    qq:1964271550"/>
          <p:cNvSpPr txBox="1"/>
          <p:nvPr/>
        </p:nvSpPr>
        <p:spPr>
          <a:xfrm>
            <a:off x="6938556" y="4139788"/>
            <a:ext cx="1821740" cy="369332"/>
          </a:xfrm>
          <a:prstGeom prst="rect">
            <a:avLst/>
          </a:prstGeom>
          <a:solidFill>
            <a:srgbClr val="FCB030"/>
          </a:solidFill>
          <a:ln>
            <a:solidFill>
              <a:srgbClr val="FCB03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 info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3" y="1961383"/>
            <a:ext cx="3220809" cy="17781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04" y="1961383"/>
            <a:ext cx="5616624" cy="17700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560" y="1957437"/>
            <a:ext cx="2509267" cy="177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59"/>
          <p:cNvSpPr txBox="1"/>
          <p:nvPr/>
        </p:nvSpPr>
        <p:spPr>
          <a:xfrm>
            <a:off x="422835" y="241411"/>
            <a:ext cx="8123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100" dirty="0">
                <a:solidFill>
                  <a:srgbClr val="2982B6"/>
                </a:solidFill>
                <a:cs typeface="+mn-ea"/>
                <a:sym typeface="+mn-lt"/>
              </a:rPr>
              <a:t>Access Control-Realtime Monitoring</a:t>
            </a:r>
            <a:endParaRPr lang="zh-CN" altLang="en-US" sz="3200" b="1" spc="100" dirty="0">
              <a:solidFill>
                <a:srgbClr val="2982B6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" y="1800328"/>
            <a:ext cx="7847872" cy="4248472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0A48B3B-7096-4732-8856-9822DF1CCA78}"/>
              </a:ext>
            </a:extLst>
          </p:cNvPr>
          <p:cNvCxnSpPr>
            <a:cxnSpLocks/>
          </p:cNvCxnSpPr>
          <p:nvPr/>
        </p:nvCxnSpPr>
        <p:spPr>
          <a:xfrm flipV="1">
            <a:off x="3708284" y="1436914"/>
            <a:ext cx="626210" cy="726828"/>
          </a:xfrm>
          <a:prstGeom prst="line">
            <a:avLst/>
          </a:prstGeom>
          <a:ln>
            <a:solidFill>
              <a:srgbClr val="2289C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611735" y="2132856"/>
            <a:ext cx="135543" cy="1398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0A48B3B-7096-4732-8856-9822DF1CCA78}"/>
              </a:ext>
            </a:extLst>
          </p:cNvPr>
          <p:cNvCxnSpPr>
            <a:cxnSpLocks/>
          </p:cNvCxnSpPr>
          <p:nvPr/>
        </p:nvCxnSpPr>
        <p:spPr>
          <a:xfrm>
            <a:off x="4327627" y="1436238"/>
            <a:ext cx="3943080" cy="20758"/>
          </a:xfrm>
          <a:prstGeom prst="line">
            <a:avLst/>
          </a:prstGeom>
          <a:ln>
            <a:solidFill>
              <a:srgbClr val="2289C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027923" y="1000217"/>
            <a:ext cx="439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E8D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1.Live view</a:t>
            </a:r>
            <a:r>
              <a:rPr lang="zh-CN" altLang="en-US" b="1" dirty="0">
                <a:solidFill>
                  <a:srgbClr val="2E8D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Up to 4 simultaneous live videos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168576" y="5159279"/>
            <a:ext cx="135543" cy="1398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0A48B3B-7096-4732-8856-9822DF1CCA78}"/>
              </a:ext>
            </a:extLst>
          </p:cNvPr>
          <p:cNvCxnSpPr>
            <a:cxnSpLocks/>
            <a:endCxn id="25" idx="4"/>
          </p:cNvCxnSpPr>
          <p:nvPr/>
        </p:nvCxnSpPr>
        <p:spPr>
          <a:xfrm flipH="1" flipV="1">
            <a:off x="2236348" y="5299120"/>
            <a:ext cx="403269" cy="1370241"/>
          </a:xfrm>
          <a:prstGeom prst="line">
            <a:avLst/>
          </a:prstGeom>
          <a:ln>
            <a:solidFill>
              <a:srgbClr val="2289C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90A48B3B-7096-4732-8856-9822DF1CCA78}"/>
              </a:ext>
            </a:extLst>
          </p:cNvPr>
          <p:cNvCxnSpPr>
            <a:cxnSpLocks/>
          </p:cNvCxnSpPr>
          <p:nvPr/>
        </p:nvCxnSpPr>
        <p:spPr>
          <a:xfrm>
            <a:off x="2639616" y="6673654"/>
            <a:ext cx="4977602" cy="0"/>
          </a:xfrm>
          <a:prstGeom prst="line">
            <a:avLst/>
          </a:prstGeom>
          <a:ln>
            <a:solidFill>
              <a:srgbClr val="2289C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32" y="6004266"/>
            <a:ext cx="550723" cy="593086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3493193" y="6176368"/>
            <a:ext cx="3574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E8D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2. Open door</a:t>
            </a:r>
            <a:r>
              <a:rPr lang="zh-CN" altLang="en-US" b="1" dirty="0">
                <a:solidFill>
                  <a:srgbClr val="2E8D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Open door remotely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744072" y="2617413"/>
            <a:ext cx="135543" cy="1398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0A48B3B-7096-4732-8856-9822DF1CCA78}"/>
              </a:ext>
            </a:extLst>
          </p:cNvPr>
          <p:cNvCxnSpPr>
            <a:cxnSpLocks/>
          </p:cNvCxnSpPr>
          <p:nvPr/>
        </p:nvCxnSpPr>
        <p:spPr>
          <a:xfrm flipH="1" flipV="1">
            <a:off x="6819372" y="2741517"/>
            <a:ext cx="1652892" cy="2862641"/>
          </a:xfrm>
          <a:prstGeom prst="line">
            <a:avLst/>
          </a:prstGeom>
          <a:ln>
            <a:solidFill>
              <a:srgbClr val="2289C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0A48B3B-7096-4732-8856-9822DF1CCA78}"/>
              </a:ext>
            </a:extLst>
          </p:cNvPr>
          <p:cNvCxnSpPr>
            <a:cxnSpLocks/>
          </p:cNvCxnSpPr>
          <p:nvPr/>
        </p:nvCxnSpPr>
        <p:spPr>
          <a:xfrm>
            <a:off x="8472264" y="5604158"/>
            <a:ext cx="3456384" cy="0"/>
          </a:xfrm>
          <a:prstGeom prst="line">
            <a:avLst/>
          </a:prstGeom>
          <a:ln>
            <a:solidFill>
              <a:srgbClr val="2289C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8375714" y="3168699"/>
            <a:ext cx="399790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2E8D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3. Entry/exit records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Double-click to view person info and original snapshot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stranger to face library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Up to 10 snapshots displayed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Shows name, face library, mask status, temperature and time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8040216" y="2003730"/>
            <a:ext cx="135543" cy="1398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3" name="矩形 42"/>
          <p:cNvSpPr/>
          <p:nvPr/>
        </p:nvSpPr>
        <p:spPr>
          <a:xfrm>
            <a:off x="7858363" y="1412776"/>
            <a:ext cx="4286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2E8D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4.Configurations</a:t>
            </a:r>
            <a:r>
              <a:rPr lang="zh-CN" altLang="en-US" b="1" dirty="0">
                <a:solidFill>
                  <a:srgbClr val="2E8D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Open client configuration window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90A48B3B-7096-4732-8856-9822DF1CCA78}"/>
              </a:ext>
            </a:extLst>
          </p:cNvPr>
          <p:cNvCxnSpPr>
            <a:cxnSpLocks/>
          </p:cNvCxnSpPr>
          <p:nvPr/>
        </p:nvCxnSpPr>
        <p:spPr>
          <a:xfrm>
            <a:off x="8171751" y="2076230"/>
            <a:ext cx="3847463" cy="23414"/>
          </a:xfrm>
          <a:prstGeom prst="line">
            <a:avLst/>
          </a:prstGeom>
          <a:ln>
            <a:solidFill>
              <a:srgbClr val="2289C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3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59"/>
          <p:cNvSpPr txBox="1"/>
          <p:nvPr/>
        </p:nvSpPr>
        <p:spPr>
          <a:xfrm>
            <a:off x="439889" y="241411"/>
            <a:ext cx="7657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100" dirty="0">
                <a:solidFill>
                  <a:srgbClr val="2982B6"/>
                </a:solidFill>
                <a:cs typeface="+mn-ea"/>
                <a:sym typeface="+mn-lt"/>
              </a:rPr>
              <a:t>Access Control-Entry/Exit Records</a:t>
            </a:r>
            <a:endParaRPr lang="zh-CN" altLang="en-US" sz="3200" b="1" spc="100" dirty="0">
              <a:solidFill>
                <a:srgbClr val="2982B6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2267322"/>
            <a:ext cx="8536368" cy="46104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8166" y="533798"/>
            <a:ext cx="11449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b="1" dirty="0">
                <a:solidFill>
                  <a:srgbClr val="2982B6"/>
                </a:solidFill>
                <a:latin typeface="+mn-ea"/>
                <a:cs typeface="Arial" panose="020B0604020202020204" pitchFamily="34" charset="0"/>
              </a:rPr>
              <a:t>【Entry/exit records】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Search pass-thru records of specified device by time, mask status, temperature range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stranger to face library, view original snapshot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Export records</a:t>
            </a:r>
          </a:p>
        </p:txBody>
      </p:sp>
    </p:spTree>
    <p:extLst>
      <p:ext uri="{BB962C8B-B14F-4D97-AF65-F5344CB8AC3E}">
        <p14:creationId xmlns:p14="http://schemas.microsoft.com/office/powerpoint/2010/main" val="35091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宇视\logo\uniview宇视（反白_蓝色弧_透明）.pnguniview宇视（反白_蓝色弧_透明）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73220" y="2637155"/>
            <a:ext cx="3876040" cy="791210"/>
          </a:xfrm>
          <a:prstGeom prst="rect">
            <a:avLst/>
          </a:prstGeom>
        </p:spPr>
      </p:pic>
      <p:sp>
        <p:nvSpPr>
          <p:cNvPr id="5" name="文本框 7"/>
          <p:cNvSpPr txBox="1"/>
          <p:nvPr/>
        </p:nvSpPr>
        <p:spPr>
          <a:xfrm>
            <a:off x="4146550" y="3776345"/>
            <a:ext cx="3902075" cy="518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3400" dirty="0">
                <a:solidFill>
                  <a:schemeClr val="bg1"/>
                </a:solidFill>
                <a:cs typeface="+mn-ea"/>
                <a:sym typeface="+mn-lt"/>
              </a:rPr>
              <a:t>守护安全美好生活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182836" y="3616919"/>
            <a:ext cx="3824605" cy="44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068435" y="6275705"/>
            <a:ext cx="3048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/*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摩洛哥港市拉腊什，大西洋海鸥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*/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eefnsow">
      <a:majorFont>
        <a:latin typeface="Microsoft YaHei"/>
        <a:ea typeface="Microsoft YaHei"/>
        <a:cs typeface=""/>
      </a:majorFont>
      <a:minorFont>
        <a:latin typeface="Microsoft YaHe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15319</TotalTime>
  <Words>485</Words>
  <Application>Microsoft Office PowerPoint</Application>
  <PresentationFormat>Widescreen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微软雅黑</vt:lpstr>
      <vt:lpstr>微软雅黑</vt:lpstr>
      <vt:lpstr>Arial</vt:lpstr>
      <vt:lpstr>Calibri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uniview</dc:title>
  <dc:creator>uniview</dc:creator>
  <cp:lastModifiedBy>Telesystem</cp:lastModifiedBy>
  <cp:revision>875</cp:revision>
  <cp:lastPrinted>2019-09-28T06:57:28Z</cp:lastPrinted>
  <dcterms:created xsi:type="dcterms:W3CDTF">2018-08-24T03:35:00Z</dcterms:created>
  <dcterms:modified xsi:type="dcterms:W3CDTF">2020-07-28T06:33:06Z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